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57" r:id="rId3"/>
    <p:sldId id="270" r:id="rId4"/>
    <p:sldId id="258" r:id="rId5"/>
    <p:sldId id="267" r:id="rId6"/>
    <p:sldId id="259" r:id="rId7"/>
    <p:sldId id="268" r:id="rId8"/>
    <p:sldId id="269" r:id="rId9"/>
    <p:sldId id="262" r:id="rId10"/>
    <p:sldId id="261" r:id="rId11"/>
  </p:sldIdLst>
  <p:sldSz cx="9906000" cy="6858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684"/>
    <a:srgbClr val="E5E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E385BE-3C16-49BC-9A1B-1FF7516D3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1A868EA-4E93-42DA-BE07-2C4DA71F8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663DEB-EBD7-4E0F-8AC4-866B47127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C944-4858-45BE-A5D9-9542BC9757EF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AA2C72-7C2F-47CA-81E8-056DE4D9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99CBEE-3282-4948-BDD9-0236BC37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A55D-670D-4F65-87EA-C9AB1BB0EE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396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C43AE1-EA9B-4692-99EE-8EE052FA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7A9862E-23F2-47A5-9D1E-F505593FF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6EC2CF-9481-4E45-83EA-1246FA00C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C944-4858-45BE-A5D9-9542BC9757EF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5101B4-F502-4EDE-A7BF-18673BD3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B6D51D-A1F4-4124-B729-4178808C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A55D-670D-4F65-87EA-C9AB1BB0EE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443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BA1ED2-5334-4F09-9C27-2A575B3B7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EBE1FB6-3922-4AEA-8F8D-8DB7880C4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F404CC-7A49-45CA-87D8-47BD13921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C944-4858-45BE-A5D9-9542BC9757EF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FF673F-DAF5-492E-BB0B-52206190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CB5A27-BBCA-4921-8D42-90B3FF11D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A55D-670D-4F65-87EA-C9AB1BB0EE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69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19A63-EFA2-412B-92B9-224A8C8D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980ABA-9332-44A2-B87E-D92C47D47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6283E0-16B7-4F35-85F1-DBE1492D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C944-4858-45BE-A5D9-9542BC9757EF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6E552A-2BAF-44D5-90B2-D34DD1EB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E56AB8-35D6-4E97-BC1B-FE9E38C7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A55D-670D-4F65-87EA-C9AB1BB0EE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35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56CCC-08B6-4D7A-849C-2E69D0F96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F9157A-150E-4727-AD94-4B705EFEF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33AFCE-2905-4952-A509-D82402757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C944-4858-45BE-A5D9-9542BC9757EF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67E36E-BA48-4E04-8CF4-33E727D6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3A8FDE-099C-4A90-BA42-1A81AD829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A55D-670D-4F65-87EA-C9AB1BB0EE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657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819413-4556-4DE3-9EBE-2FE6E5B90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0708A-7A8A-43F4-AF95-DB19A86CC4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3A8D28-E181-45A3-A33C-FB1410EE9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C75E60-33FE-49B7-BC63-6B2B1BE4E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C944-4858-45BE-A5D9-9542BC9757EF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8E4824-D8EC-4CB8-AA5E-22E79BB3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93606D-AB61-4EE1-A74E-D84DBA9B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A55D-670D-4F65-87EA-C9AB1BB0EE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76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C40840-BFB2-4D65-AB5D-109986C82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BFC587-81DB-41AA-9C19-F18B94868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67D9462-20A0-4652-AA81-A789A9561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FEC9D3E-C769-4A6C-AAA3-5C02DC735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45AD3E0-1224-4BDA-B26B-889BBF7C61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F515EB-08E7-4751-922E-6B50C14D3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C944-4858-45BE-A5D9-9542BC9757EF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10051E7-A56B-4E61-9ED5-41FED4E58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A90C354-6BC6-4D04-8415-22BA770F4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A55D-670D-4F65-87EA-C9AB1BB0EE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42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B66BA-3E2C-4827-B507-3676A2EF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4FF907-EA3A-44C2-AE80-CC1AEBAD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C944-4858-45BE-A5D9-9542BC9757EF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B27D12-AA83-4245-91E7-C3FF8E559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FA0CDE2-BC4A-4277-A167-AFDB093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A55D-670D-4F65-87EA-C9AB1BB0EE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08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5F1E3F-AAA2-4BAF-AEE4-E64C7536E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C944-4858-45BE-A5D9-9542BC9757EF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84014FF-9761-4E90-A531-E88F56B7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06BA6D-536A-4BD0-86CD-43E78D7FD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A55D-670D-4F65-87EA-C9AB1BB0EE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66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B8D490-5C53-4DDB-86D4-491053F2F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1BAFB2-B58D-45AA-ABB1-EB0877A53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995CE4-A614-4912-8F30-9CA9E040E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3CDD28-FEB9-45A0-8394-1C96B3BAB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D243-C1AC-4899-A200-C1C52A5F6BD8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6F632E-4B24-4EE8-8261-5403BE441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AA547C-1829-4436-A1F0-3B2AA3FA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3BFD4-5255-4EBB-8A06-42B64086DB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687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6D1BE6-49DD-4F5B-9FD3-FEBE04A7A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E896D3D-2E81-4E97-B829-5B80B7044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463EED-2CAE-4BAF-9EE2-67FFF12C4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7C53BB-9255-45E4-9247-0B8A4DF9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7C944-4858-45BE-A5D9-9542BC9757EF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9CDE3F-0558-45FA-AF5E-67898A745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8997D8-AC38-4ECF-B5BF-658D22A9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A55D-670D-4F65-87EA-C9AB1BB0EE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05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E587D5D-BB2B-441B-9C19-448EFC98F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85BDD3-D962-467F-8454-D9416A0AF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07CD34-EFC8-4693-BAAA-CB552DB4C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7C944-4858-45BE-A5D9-9542BC9757EF}" type="datetimeFigureOut">
              <a:rPr lang="fr-FR" smtClean="0"/>
              <a:t>07/01/2020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C14AA0-FBDA-4DF4-BED0-EFA30F9A7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B61747-4292-4567-AB70-FE8898958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DA55D-670D-4F65-87EA-C9AB1BB0EE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42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B7BC92-2F86-4681-95E0-FC3F0918B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9" y="0"/>
            <a:ext cx="9754622" cy="69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32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99DD026-FCF0-4CD0-A39B-070FD3AC3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89956" l="0" r="90000">
                        <a14:foregroundMark x1="33047" y1="30574" x2="63906" y2="36313"/>
                        <a14:foregroundMark x1="20156" y1="25276" x2="29922" y2="25717"/>
                        <a14:foregroundMark x1="25078" y1="25055" x2="31953" y2="251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89" y="0"/>
            <a:ext cx="9754622" cy="690444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81E19FC-42FD-429C-9A1D-0DA4C2C487BB}"/>
              </a:ext>
            </a:extLst>
          </p:cNvPr>
          <p:cNvCxnSpPr>
            <a:cxnSpLocks/>
          </p:cNvCxnSpPr>
          <p:nvPr/>
        </p:nvCxnSpPr>
        <p:spPr>
          <a:xfrm>
            <a:off x="3025211" y="1714662"/>
            <a:ext cx="329030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E04D477-0C74-4737-A1C1-AEB142E16858}"/>
              </a:ext>
            </a:extLst>
          </p:cNvPr>
          <p:cNvCxnSpPr>
            <a:cxnSpLocks/>
          </p:cNvCxnSpPr>
          <p:nvPr/>
        </p:nvCxnSpPr>
        <p:spPr>
          <a:xfrm>
            <a:off x="3902278" y="3296144"/>
            <a:ext cx="0" cy="2340529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A7F44122-E241-459E-A002-869FF9624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440" y="4261581"/>
            <a:ext cx="3128212" cy="239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21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C7C243-B4A9-4E29-B75E-0AD42B50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168"/>
          <a:stretch/>
        </p:blipFill>
        <p:spPr>
          <a:xfrm>
            <a:off x="82003" y="0"/>
            <a:ext cx="9741993" cy="17029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E40196-6240-4F50-B98C-5C9971618C8F}"/>
              </a:ext>
            </a:extLst>
          </p:cNvPr>
          <p:cNvSpPr/>
          <p:nvPr/>
        </p:nvSpPr>
        <p:spPr>
          <a:xfrm>
            <a:off x="503339" y="494950"/>
            <a:ext cx="5545123" cy="746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EFBA67-4B75-48F8-9343-859110CE2835}"/>
              </a:ext>
            </a:extLst>
          </p:cNvPr>
          <p:cNvSpPr txBox="1"/>
          <p:nvPr/>
        </p:nvSpPr>
        <p:spPr>
          <a:xfrm>
            <a:off x="315250" y="333981"/>
            <a:ext cx="2142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91C684"/>
                </a:solidFill>
                <a:latin typeface="Gotham Black" pitchFamily="50" charset="0"/>
                <a:ea typeface="Segoe UI Emoji" panose="020B0502040204020203" pitchFamily="34" charset="0"/>
              </a:rPr>
              <a:t>CONTEXT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88C7D6-44B4-49E6-A68D-1A5489E3955E}"/>
              </a:ext>
            </a:extLst>
          </p:cNvPr>
          <p:cNvSpPr/>
          <p:nvPr/>
        </p:nvSpPr>
        <p:spPr>
          <a:xfrm>
            <a:off x="315250" y="1811454"/>
            <a:ext cx="84711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Gotham Condensed Light" pitchFamily="50" charset="0"/>
              </a:rPr>
              <a:t>According to a study by the European Investment Bank (November 2019) and Opinion </a:t>
            </a:r>
            <a:r>
              <a:rPr lang="en-US" sz="2000" dirty="0" err="1">
                <a:solidFill>
                  <a:srgbClr val="000000"/>
                </a:solidFill>
                <a:latin typeface="Gotham Condensed Light" pitchFamily="50" charset="0"/>
              </a:rPr>
              <a:t>Way,Climate</a:t>
            </a:r>
            <a:r>
              <a:rPr lang="en-US" sz="2000" dirty="0">
                <a:solidFill>
                  <a:srgbClr val="000000"/>
                </a:solidFill>
                <a:latin typeface="Gotham Condensed Light" pitchFamily="50" charset="0"/>
              </a:rPr>
              <a:t> change is the number one challenge for 47% of Europeans and especially 58% of 18-30 year </a:t>
            </a:r>
            <a:r>
              <a:rPr lang="en-US" sz="2000" dirty="0" err="1">
                <a:solidFill>
                  <a:srgbClr val="000000"/>
                </a:solidFill>
                <a:latin typeface="Gotham Condensed Light" pitchFamily="50" charset="0"/>
              </a:rPr>
              <a:t>olds</a:t>
            </a:r>
            <a:r>
              <a:rPr lang="en-US" sz="2000" dirty="0">
                <a:solidFill>
                  <a:srgbClr val="000000"/>
                </a:solidFill>
                <a:latin typeface="Gotham Condensed Light" pitchFamily="50" charset="0"/>
              </a:rPr>
              <a:t>.  This concern comes ahead of access to the health care and healthcare system (39%) and unemployment (39%).European citizens therefore expect political responses to tackle the environmental threat.</a:t>
            </a:r>
            <a:endParaRPr lang="fr-FR" sz="2000" b="1" dirty="0">
              <a:latin typeface="Gotham Condensed Light" pitchFamily="50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65DBFD-F124-4832-9A44-6DA8B8E7E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839" y="3866817"/>
            <a:ext cx="6913928" cy="29911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24B1C3-6FFC-40A2-BC6A-5CA829365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50" y="6171671"/>
            <a:ext cx="639269" cy="5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21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C7C243-B4A9-4E29-B75E-0AD42B50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168"/>
          <a:stretch/>
        </p:blipFill>
        <p:spPr>
          <a:xfrm>
            <a:off x="82003" y="0"/>
            <a:ext cx="9741993" cy="17029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E40196-6240-4F50-B98C-5C9971618C8F}"/>
              </a:ext>
            </a:extLst>
          </p:cNvPr>
          <p:cNvSpPr/>
          <p:nvPr/>
        </p:nvSpPr>
        <p:spPr>
          <a:xfrm>
            <a:off x="503339" y="494950"/>
            <a:ext cx="5545123" cy="746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EFBA67-4B75-48F8-9343-859110CE2835}"/>
              </a:ext>
            </a:extLst>
          </p:cNvPr>
          <p:cNvSpPr txBox="1"/>
          <p:nvPr/>
        </p:nvSpPr>
        <p:spPr>
          <a:xfrm>
            <a:off x="315250" y="333981"/>
            <a:ext cx="2142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91C684"/>
                </a:solidFill>
                <a:latin typeface="Gotham Black" pitchFamily="50" charset="0"/>
                <a:ea typeface="Segoe UI Emoji" panose="020B0502040204020203" pitchFamily="34" charset="0"/>
              </a:rPr>
              <a:t>CONTEXT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F489B6-E156-41CF-A7FB-70C7ABA14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97"/>
          <a:stretch/>
        </p:blipFill>
        <p:spPr>
          <a:xfrm>
            <a:off x="5310231" y="1"/>
            <a:ext cx="4595769" cy="68859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24B1C3-6FFC-40A2-BC6A-5CA829365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50" y="6171671"/>
            <a:ext cx="639269" cy="5968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C454049-FAA7-4145-856D-233F232B5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01" y="1774187"/>
            <a:ext cx="2840864" cy="146015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0FCDA90-44C0-421B-8F6E-C124E81BD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81" y="5241390"/>
            <a:ext cx="3249849" cy="152711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7465DE-4A57-4D26-9F1B-9894A32CE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01" y="3511025"/>
            <a:ext cx="2840863" cy="15668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88C7D6-44B4-49E6-A68D-1A5489E3955E}"/>
              </a:ext>
            </a:extLst>
          </p:cNvPr>
          <p:cNvSpPr/>
          <p:nvPr/>
        </p:nvSpPr>
        <p:spPr>
          <a:xfrm>
            <a:off x="3066111" y="2307077"/>
            <a:ext cx="33459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In France, the 5 environmental topics that have </a:t>
            </a:r>
          </a:p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set the pace for 2019.</a:t>
            </a:r>
          </a:p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And all over the world </a:t>
            </a:r>
            <a:endParaRPr lang="fr-FR" sz="2400" b="1" dirty="0">
              <a:latin typeface="Gotham Condensed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70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F450291-F906-474A-861C-9A41032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7646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3F5A77-A672-4B36-9C13-A287DC0451B7}"/>
              </a:ext>
            </a:extLst>
          </p:cNvPr>
          <p:cNvSpPr/>
          <p:nvPr/>
        </p:nvSpPr>
        <p:spPr>
          <a:xfrm>
            <a:off x="704675" y="427839"/>
            <a:ext cx="4068661" cy="1342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72A0D0-348A-4D46-93D1-F1583353FFE8}"/>
              </a:ext>
            </a:extLst>
          </p:cNvPr>
          <p:cNvSpPr/>
          <p:nvPr/>
        </p:nvSpPr>
        <p:spPr>
          <a:xfrm>
            <a:off x="2877424" y="2421621"/>
            <a:ext cx="6899036" cy="4436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9B90CB-7E94-415B-8093-38A94907D64D}"/>
              </a:ext>
            </a:extLst>
          </p:cNvPr>
          <p:cNvSpPr/>
          <p:nvPr/>
        </p:nvSpPr>
        <p:spPr>
          <a:xfrm>
            <a:off x="345347" y="4416805"/>
            <a:ext cx="4068661" cy="2441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98DFE3-FC99-414B-B07A-985D3289E551}"/>
              </a:ext>
            </a:extLst>
          </p:cNvPr>
          <p:cNvSpPr txBox="1"/>
          <p:nvPr/>
        </p:nvSpPr>
        <p:spPr>
          <a:xfrm>
            <a:off x="203240" y="362200"/>
            <a:ext cx="27007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4000" dirty="0">
                <a:solidFill>
                  <a:srgbClr val="91C684"/>
                </a:solidFill>
                <a:latin typeface="Gotham Black" pitchFamily="50" charset="0"/>
                <a:ea typeface="Segoe UI Emoji" panose="020B0502040204020203" pitchFamily="34" charset="0"/>
              </a:rPr>
              <a:t>THE FIRST</a:t>
            </a:r>
          </a:p>
          <a:p>
            <a:pPr lvl="1"/>
            <a:r>
              <a:rPr lang="fr-FR" sz="4000" dirty="0">
                <a:solidFill>
                  <a:srgbClr val="91C684"/>
                </a:solidFill>
                <a:latin typeface="Gotham Black" pitchFamily="50" charset="0"/>
                <a:ea typeface="Segoe UI Emoji" panose="020B0502040204020203" pitchFamily="34" charset="0"/>
              </a:rPr>
              <a:t>ACTIONS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F16843-D89A-4EB8-8137-78A4A402C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50" y="6171671"/>
            <a:ext cx="639269" cy="5968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CB7F9C-38EB-4C39-9229-E88FB3C66CC3}"/>
              </a:ext>
            </a:extLst>
          </p:cNvPr>
          <p:cNvSpPr/>
          <p:nvPr/>
        </p:nvSpPr>
        <p:spPr>
          <a:xfrm>
            <a:off x="3043107" y="2641234"/>
            <a:ext cx="666645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The first measures have already been put in place:</a:t>
            </a:r>
          </a:p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The end of single-use plastic (2020 in France, 2021 in Europe).</a:t>
            </a:r>
          </a:p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The increase in recycling of plastic waste throughout Europe.</a:t>
            </a:r>
          </a:p>
          <a:p>
            <a:endParaRPr lang="en-US" sz="2400" dirty="0">
              <a:solidFill>
                <a:srgbClr val="000000"/>
              </a:solidFill>
              <a:latin typeface="Gotham Condensed Light" pitchFamily="50" charset="0"/>
            </a:endParaRPr>
          </a:p>
          <a:p>
            <a:r>
              <a:rPr lang="en-US" sz="2400" dirty="0">
                <a:solidFill>
                  <a:srgbClr val="92D050"/>
                </a:solidFill>
                <a:latin typeface="Gotham Condensed Light" pitchFamily="50" charset="0"/>
              </a:rPr>
              <a:t>This is only the beginning!</a:t>
            </a:r>
          </a:p>
        </p:txBody>
      </p:sp>
    </p:spTree>
    <p:extLst>
      <p:ext uri="{BB962C8B-B14F-4D97-AF65-F5344CB8AC3E}">
        <p14:creationId xmlns:p14="http://schemas.microsoft.com/office/powerpoint/2010/main" val="3821860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C7C243-B4A9-4E29-B75E-0AD42B50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168"/>
          <a:stretch/>
        </p:blipFill>
        <p:spPr>
          <a:xfrm>
            <a:off x="82003" y="0"/>
            <a:ext cx="9741993" cy="17029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E40196-6240-4F50-B98C-5C9971618C8F}"/>
              </a:ext>
            </a:extLst>
          </p:cNvPr>
          <p:cNvSpPr/>
          <p:nvPr/>
        </p:nvSpPr>
        <p:spPr>
          <a:xfrm>
            <a:off x="503339" y="494950"/>
            <a:ext cx="5545123" cy="746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EFBA67-4B75-48F8-9343-859110CE2835}"/>
              </a:ext>
            </a:extLst>
          </p:cNvPr>
          <p:cNvSpPr txBox="1"/>
          <p:nvPr/>
        </p:nvSpPr>
        <p:spPr>
          <a:xfrm>
            <a:off x="503339" y="124256"/>
            <a:ext cx="5296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91C684"/>
                </a:solidFill>
                <a:latin typeface="Gotham Black" pitchFamily="50" charset="0"/>
                <a:ea typeface="Segoe UI Emoji" panose="020B0502040204020203" pitchFamily="34" charset="0"/>
              </a:rPr>
              <a:t>THE LIKELY EVOLUTION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88C7D6-44B4-49E6-A68D-1A5489E3955E}"/>
              </a:ext>
            </a:extLst>
          </p:cNvPr>
          <p:cNvSpPr/>
          <p:nvPr/>
        </p:nvSpPr>
        <p:spPr>
          <a:xfrm>
            <a:off x="583698" y="1827221"/>
            <a:ext cx="79059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From the elimination of single-use plastics, we are moving towards the elimination of plastic when it can be substituted either by :</a:t>
            </a:r>
          </a:p>
          <a:p>
            <a:r>
              <a:rPr lang="en-US" sz="2400" dirty="0">
                <a:solidFill>
                  <a:srgbClr val="92D050"/>
                </a:solidFill>
                <a:latin typeface="Gotham Condensed Light" pitchFamily="50" charset="0"/>
              </a:rPr>
              <a:t>Vegetable components (paper, cardboard, starch...)</a:t>
            </a:r>
          </a:p>
          <a:p>
            <a:r>
              <a:rPr lang="en-US" sz="2400" dirty="0">
                <a:solidFill>
                  <a:srgbClr val="00B050"/>
                </a:solidFill>
                <a:latin typeface="Gotham Condensed Light" pitchFamily="50" charset="0"/>
              </a:rPr>
              <a:t>Recycled and recyclable components (tetra pack, recycled plastic).</a:t>
            </a:r>
          </a:p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As the supply market is easy to reform (no lobbying, few mass actions...), it is likely to be one of the first to be impacted.</a:t>
            </a:r>
          </a:p>
          <a:p>
            <a:endParaRPr lang="en-US" sz="2400" dirty="0">
              <a:solidFill>
                <a:srgbClr val="000000"/>
              </a:solidFill>
              <a:latin typeface="Gotham Condensed Light" pitchFamily="50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Already some distributors (Metro) are thinking about "plastic-free" assortments.</a:t>
            </a:r>
            <a:endParaRPr lang="fr-FR" sz="2400" dirty="0">
              <a:latin typeface="Gotham Condensed Light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24B1C3-6FFC-40A2-BC6A-5CA829365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50" y="6171671"/>
            <a:ext cx="639269" cy="5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30F95ED-777F-4160-9528-E85BD39D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0" y="0"/>
            <a:ext cx="977871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D37A87-CD74-4DA2-AC01-505FAB33D5B1}"/>
              </a:ext>
            </a:extLst>
          </p:cNvPr>
          <p:cNvSpPr/>
          <p:nvPr/>
        </p:nvSpPr>
        <p:spPr>
          <a:xfrm>
            <a:off x="704675" y="427839"/>
            <a:ext cx="4739780" cy="1048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09C3D2-C1E5-4651-9C6F-3B36AD76AC55}"/>
              </a:ext>
            </a:extLst>
          </p:cNvPr>
          <p:cNvSpPr txBox="1"/>
          <p:nvPr/>
        </p:nvSpPr>
        <p:spPr>
          <a:xfrm>
            <a:off x="0" y="427839"/>
            <a:ext cx="5305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4000" dirty="0">
                <a:solidFill>
                  <a:srgbClr val="91C684"/>
                </a:solidFill>
                <a:latin typeface="Gotham Black" pitchFamily="50" charset="0"/>
                <a:ea typeface="Segoe UI Emoji" panose="020B0502040204020203" pitchFamily="34" charset="0"/>
              </a:rPr>
              <a:t>OUR ANSWER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62A617-01AE-41E6-8DB9-EB83DBCDC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50" y="6171671"/>
            <a:ext cx="639269" cy="596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3EC7EF-43B3-4B63-9DFB-D5542595E21E}"/>
              </a:ext>
            </a:extLst>
          </p:cNvPr>
          <p:cNvSpPr/>
          <p:nvPr/>
        </p:nvSpPr>
        <p:spPr>
          <a:xfrm>
            <a:off x="494950" y="1904301"/>
            <a:ext cx="4890782" cy="175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87841B-CDAC-46B8-8580-0A9BD9265D28}"/>
              </a:ext>
            </a:extLst>
          </p:cNvPr>
          <p:cNvSpPr/>
          <p:nvPr/>
        </p:nvSpPr>
        <p:spPr>
          <a:xfrm>
            <a:off x="63640" y="1783822"/>
            <a:ext cx="54921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91C684"/>
                </a:solidFill>
                <a:latin typeface="Gotham Condensed Light" pitchFamily="50" charset="0"/>
              </a:rPr>
              <a:t>A paper range that replaces plastic.</a:t>
            </a:r>
          </a:p>
          <a:p>
            <a:r>
              <a:rPr lang="en-US" sz="2000" dirty="0">
                <a:solidFill>
                  <a:srgbClr val="000000"/>
                </a:solidFill>
                <a:latin typeface="Gotham Condensed Light" pitchFamily="50" charset="0"/>
              </a:rPr>
              <a:t>Composed of wood residues and protected by a vegetable oil, the card is water resistant while being recyclable and degradable in nature.</a:t>
            </a:r>
          </a:p>
          <a:p>
            <a:endParaRPr lang="en-US" sz="2000" dirty="0">
              <a:solidFill>
                <a:srgbClr val="000000"/>
              </a:solidFill>
              <a:latin typeface="Gotham Condensed Light" pitchFamily="50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Gotham Condensed Light" pitchFamily="50" charset="0"/>
              </a:rPr>
              <a:t>A true innovation from Exacompta-</a:t>
            </a:r>
            <a:r>
              <a:rPr lang="en-US" sz="2000" b="1" dirty="0" err="1">
                <a:solidFill>
                  <a:srgbClr val="000000"/>
                </a:solidFill>
                <a:latin typeface="Gotham Condensed Light" pitchFamily="50" charset="0"/>
              </a:rPr>
              <a:t>Clairefontaine</a:t>
            </a:r>
            <a:r>
              <a:rPr lang="en-US" sz="2000" b="1" dirty="0">
                <a:solidFill>
                  <a:srgbClr val="000000"/>
                </a:solidFill>
                <a:latin typeface="Gotham Condensed Light" pitchFamily="50" charset="0"/>
              </a:rPr>
              <a:t>!</a:t>
            </a:r>
            <a:endParaRPr lang="fr-FR" sz="2000" b="1" dirty="0">
              <a:solidFill>
                <a:srgbClr val="000000"/>
              </a:solidFill>
              <a:latin typeface="Gotham Condensed Light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D3F35-50DA-4F44-9F4B-3831C9DD7186}"/>
              </a:ext>
            </a:extLst>
          </p:cNvPr>
          <p:cNvSpPr/>
          <p:nvPr/>
        </p:nvSpPr>
        <p:spPr>
          <a:xfrm>
            <a:off x="9100350" y="2652489"/>
            <a:ext cx="545285" cy="32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36EB883-EF04-4586-9617-38B6572F9F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72" y="2481984"/>
            <a:ext cx="3174309" cy="41201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5D96E21-1213-4F7A-9C63-15C27094E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49" y="5825090"/>
            <a:ext cx="552880" cy="5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46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CB4DE08-D51D-450E-A8D6-AAB3711530C2}"/>
              </a:ext>
            </a:extLst>
          </p:cNvPr>
          <p:cNvSpPr txBox="1"/>
          <p:nvPr/>
        </p:nvSpPr>
        <p:spPr>
          <a:xfrm>
            <a:off x="0" y="427839"/>
            <a:ext cx="7029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4000" dirty="0">
                <a:solidFill>
                  <a:srgbClr val="91C684"/>
                </a:solidFill>
                <a:latin typeface="Gotham Black" pitchFamily="50" charset="0"/>
                <a:ea typeface="Segoe UI Emoji" panose="020B0502040204020203" pitchFamily="34" charset="0"/>
              </a:rPr>
              <a:t>COMMITTED AND NATURAL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134C37-93E4-452B-B9D2-734914F65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50" y="6171671"/>
            <a:ext cx="639269" cy="5968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BE7F1-F85E-493C-94FA-EFEA47A4945B}"/>
              </a:ext>
            </a:extLst>
          </p:cNvPr>
          <p:cNvSpPr/>
          <p:nvPr/>
        </p:nvSpPr>
        <p:spPr>
          <a:xfrm>
            <a:off x="129731" y="1440295"/>
            <a:ext cx="572653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In addition to this commitment to replace the plastic in our everyday products, </a:t>
            </a:r>
            <a:r>
              <a:rPr lang="en-US" sz="2400" dirty="0" err="1">
                <a:solidFill>
                  <a:srgbClr val="000000"/>
                </a:solidFill>
                <a:latin typeface="Gotham Condensed Light" pitchFamily="50" charset="0"/>
              </a:rPr>
              <a:t>Eterneco</a:t>
            </a:r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 has a natural look that is popular with consumers (480 million </a:t>
            </a:r>
            <a:r>
              <a:rPr lang="en-US" sz="2400" dirty="0" err="1">
                <a:solidFill>
                  <a:srgbClr val="000000"/>
                </a:solidFill>
                <a:latin typeface="Gotham Condensed Light" pitchFamily="50" charset="0"/>
              </a:rPr>
              <a:t>instagram</a:t>
            </a:r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 publications on #nature, 841K on #kraft!).The products are uncluttered, without the addition of back labels, communication, EAN, packaging, film... to focus on the essentials.</a:t>
            </a:r>
          </a:p>
          <a:p>
            <a:r>
              <a:rPr lang="fr-FR" sz="2800" b="1" dirty="0" err="1">
                <a:solidFill>
                  <a:srgbClr val="91C684"/>
                </a:solidFill>
                <a:latin typeface="Gotham Condensed Light" pitchFamily="50" charset="0"/>
              </a:rPr>
              <a:t>Committed</a:t>
            </a:r>
            <a:r>
              <a:rPr lang="fr-FR" sz="2800" b="1" dirty="0">
                <a:solidFill>
                  <a:srgbClr val="91C684"/>
                </a:solidFill>
                <a:latin typeface="Gotham Condensed Light" pitchFamily="50" charset="0"/>
              </a:rPr>
              <a:t> and </a:t>
            </a:r>
            <a:r>
              <a:rPr lang="fr-FR" sz="2800" b="1" dirty="0" err="1">
                <a:solidFill>
                  <a:srgbClr val="91C684"/>
                </a:solidFill>
                <a:latin typeface="Gotham Condensed Light" pitchFamily="50" charset="0"/>
              </a:rPr>
              <a:t>trendy</a:t>
            </a:r>
            <a:r>
              <a:rPr lang="fr-FR" sz="2800" b="1" dirty="0">
                <a:solidFill>
                  <a:srgbClr val="91C684"/>
                </a:solidFill>
                <a:latin typeface="Gotham Condensed Light" pitchFamily="50" charset="0"/>
              </a:rPr>
              <a:t>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522BF2-FF33-4B0C-BE90-B0EFEB679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94" y="1135725"/>
            <a:ext cx="3570927" cy="328679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47CC53-DD59-4673-BF59-D68F574CD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46" y="5529273"/>
            <a:ext cx="1840689" cy="1284796"/>
          </a:xfrm>
          <a:prstGeom prst="rect">
            <a:avLst/>
          </a:prstGeom>
        </p:spPr>
      </p:pic>
      <p:pic>
        <p:nvPicPr>
          <p:cNvPr id="1026" name="Picture 2" descr="Résultat de recherche d'images pour &quot;produits naturalia&quot;">
            <a:extLst>
              <a:ext uri="{FF2B5EF4-FFF2-40B4-BE49-F238E27FC236}">
                <a16:creationId xmlns:a16="http://schemas.microsoft.com/office/drawing/2014/main" id="{026D4DB1-BEA9-4B26-A332-B77D6A567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64" y="5262346"/>
            <a:ext cx="2584028" cy="181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produits bio&quot;">
            <a:extLst>
              <a:ext uri="{FF2B5EF4-FFF2-40B4-BE49-F238E27FC236}">
                <a16:creationId xmlns:a16="http://schemas.microsoft.com/office/drawing/2014/main" id="{A054CA6F-C43F-4CCD-A59C-A6D1F4F89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794" y="4828525"/>
            <a:ext cx="2661407" cy="177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442DCF-5220-4209-BB62-ACA9EB8DD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56" y="4029040"/>
            <a:ext cx="916486" cy="9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64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C7C243-B4A9-4E29-B75E-0AD42B50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168"/>
          <a:stretch/>
        </p:blipFill>
        <p:spPr>
          <a:xfrm>
            <a:off x="82003" y="0"/>
            <a:ext cx="9741993" cy="17029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E40196-6240-4F50-B98C-5C9971618C8F}"/>
              </a:ext>
            </a:extLst>
          </p:cNvPr>
          <p:cNvSpPr/>
          <p:nvPr/>
        </p:nvSpPr>
        <p:spPr>
          <a:xfrm>
            <a:off x="503339" y="494950"/>
            <a:ext cx="5545123" cy="746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EFBA67-4B75-48F8-9343-859110CE2835}"/>
              </a:ext>
            </a:extLst>
          </p:cNvPr>
          <p:cNvSpPr txBox="1"/>
          <p:nvPr/>
        </p:nvSpPr>
        <p:spPr>
          <a:xfrm>
            <a:off x="503339" y="124256"/>
            <a:ext cx="5687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91C684"/>
                </a:solidFill>
                <a:latin typeface="Gotham Black" pitchFamily="50" charset="0"/>
                <a:ea typeface="Segoe UI Emoji" panose="020B0502040204020203" pitchFamily="34" charset="0"/>
              </a:rPr>
              <a:t>EARLY FEEDBACK FROM CUSTOMERS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88C7D6-44B4-49E6-A68D-1A5489E3955E}"/>
              </a:ext>
            </a:extLst>
          </p:cNvPr>
          <p:cNvSpPr/>
          <p:nvPr/>
        </p:nvSpPr>
        <p:spPr>
          <a:xfrm>
            <a:off x="795732" y="2016687"/>
            <a:ext cx="79059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The range was unveiled from September at a handful of distributors.</a:t>
            </a:r>
          </a:p>
          <a:p>
            <a:endParaRPr lang="en-US" sz="2400" dirty="0">
              <a:solidFill>
                <a:srgbClr val="000000"/>
              </a:solidFill>
              <a:latin typeface="Gotham Condensed Light" pitchFamily="50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The results are as follows:</a:t>
            </a:r>
          </a:p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Selected at TEDI, a chain in Germany.</a:t>
            </a:r>
          </a:p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Selected by </a:t>
            </a:r>
            <a:r>
              <a:rPr lang="en-US" sz="2400" dirty="0" err="1">
                <a:solidFill>
                  <a:srgbClr val="000000"/>
                </a:solidFill>
                <a:latin typeface="Gotham Condensed Light" pitchFamily="50" charset="0"/>
              </a:rPr>
              <a:t>Monoprix</a:t>
            </a:r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 for the 2020 Back to School season.</a:t>
            </a:r>
          </a:p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Positive reception from </a:t>
            </a:r>
            <a:r>
              <a:rPr lang="en-US" sz="2400" dirty="0" err="1">
                <a:solidFill>
                  <a:srgbClr val="000000"/>
                </a:solidFill>
                <a:latin typeface="Gotham Condensed Light" pitchFamily="50" charset="0"/>
              </a:rPr>
              <a:t>Cultura</a:t>
            </a:r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, waiting for selection.</a:t>
            </a:r>
          </a:p>
          <a:p>
            <a:endParaRPr lang="en-US" sz="2400" dirty="0">
              <a:solidFill>
                <a:srgbClr val="000000"/>
              </a:solidFill>
              <a:latin typeface="Gotham Condensed Light" pitchFamily="50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Gotham Condensed Light" pitchFamily="50" charset="0"/>
              </a:rPr>
              <a:t>It's up to you!</a:t>
            </a:r>
            <a:endParaRPr lang="fr-FR" sz="2400" dirty="0">
              <a:solidFill>
                <a:srgbClr val="000000"/>
              </a:solidFill>
              <a:latin typeface="Gotham Condensed Light" pitchFamily="50" charset="0"/>
            </a:endParaRPr>
          </a:p>
          <a:p>
            <a:endParaRPr lang="fr-FR" sz="2400" dirty="0">
              <a:solidFill>
                <a:srgbClr val="000000"/>
              </a:solidFill>
              <a:latin typeface="Gotham Condensed Light" pitchFamily="50" charset="0"/>
            </a:endParaRPr>
          </a:p>
          <a:p>
            <a:pPr marL="342900" indent="-342900">
              <a:buFontTx/>
              <a:buChar char="-"/>
            </a:pPr>
            <a:endParaRPr lang="fr-FR" sz="2400" dirty="0">
              <a:latin typeface="Gotham Condensed Light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24B1C3-6FFC-40A2-BC6A-5CA829365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50" y="6171671"/>
            <a:ext cx="639269" cy="5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95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581771C-9644-4E99-A4E8-BD6113152D62}"/>
              </a:ext>
            </a:extLst>
          </p:cNvPr>
          <p:cNvSpPr/>
          <p:nvPr/>
        </p:nvSpPr>
        <p:spPr>
          <a:xfrm>
            <a:off x="731236" y="4009209"/>
            <a:ext cx="1679201" cy="2228152"/>
          </a:xfrm>
          <a:prstGeom prst="rect">
            <a:avLst/>
          </a:prstGeom>
          <a:solidFill>
            <a:srgbClr val="91C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192591BE-7F1C-49E6-8013-916F91F912FA}"/>
              </a:ext>
            </a:extLst>
          </p:cNvPr>
          <p:cNvCxnSpPr>
            <a:cxnSpLocks/>
          </p:cNvCxnSpPr>
          <p:nvPr/>
        </p:nvCxnSpPr>
        <p:spPr>
          <a:xfrm>
            <a:off x="0" y="1672717"/>
            <a:ext cx="990600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D02D069-7C32-4065-8E4E-A0432E21DC6D}"/>
              </a:ext>
            </a:extLst>
          </p:cNvPr>
          <p:cNvCxnSpPr>
            <a:cxnSpLocks/>
          </p:cNvCxnSpPr>
          <p:nvPr/>
        </p:nvCxnSpPr>
        <p:spPr>
          <a:xfrm>
            <a:off x="0" y="4013246"/>
            <a:ext cx="990600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ED180CB-360F-483A-B54D-C915FD08E578}"/>
              </a:ext>
            </a:extLst>
          </p:cNvPr>
          <p:cNvCxnSpPr>
            <a:cxnSpLocks/>
          </p:cNvCxnSpPr>
          <p:nvPr/>
        </p:nvCxnSpPr>
        <p:spPr>
          <a:xfrm>
            <a:off x="731240" y="4013246"/>
            <a:ext cx="0" cy="2228163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81431CE-EC67-48C5-8997-C8122B2EEF4C}"/>
              </a:ext>
            </a:extLst>
          </p:cNvPr>
          <p:cNvCxnSpPr>
            <a:cxnSpLocks/>
          </p:cNvCxnSpPr>
          <p:nvPr/>
        </p:nvCxnSpPr>
        <p:spPr>
          <a:xfrm>
            <a:off x="2410436" y="4013246"/>
            <a:ext cx="0" cy="2228163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85FF25F-4927-4B19-964F-9437A3205240}"/>
              </a:ext>
            </a:extLst>
          </p:cNvPr>
          <p:cNvCxnSpPr>
            <a:cxnSpLocks/>
          </p:cNvCxnSpPr>
          <p:nvPr/>
        </p:nvCxnSpPr>
        <p:spPr>
          <a:xfrm>
            <a:off x="731240" y="6241409"/>
            <a:ext cx="167919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E9F9CE5-F145-4A18-A4ED-2811BD06B40E}"/>
              </a:ext>
            </a:extLst>
          </p:cNvPr>
          <p:cNvSpPr/>
          <p:nvPr/>
        </p:nvSpPr>
        <p:spPr>
          <a:xfrm>
            <a:off x="174421" y="1774967"/>
            <a:ext cx="4283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otham Condensed Light" pitchFamily="50" charset="0"/>
                <a:ea typeface="Segoe UI Emoji" panose="020B0502040204020203" pitchFamily="34" charset="0"/>
              </a:rPr>
              <a:t>A stop-shelf POS kit and poster that explains the range in store</a:t>
            </a:r>
            <a:endParaRPr lang="fr-FR" sz="1600" dirty="0">
              <a:latin typeface="Gotham Condensed Light" pitchFamily="50" charset="0"/>
              <a:ea typeface="Segoe UI Emoji" panose="020B05020402040202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E69AED-7A51-4AF2-A729-F2DA9A217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10" y="-12371"/>
            <a:ext cx="2328983" cy="1685088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C156AA27-F8AB-4034-B4E5-4B9A02DF0347}"/>
              </a:ext>
            </a:extLst>
          </p:cNvPr>
          <p:cNvSpPr txBox="1"/>
          <p:nvPr/>
        </p:nvSpPr>
        <p:spPr>
          <a:xfrm>
            <a:off x="149606" y="192277"/>
            <a:ext cx="5687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91C684"/>
                </a:solidFill>
                <a:latin typeface="Gotham Black" pitchFamily="50" charset="0"/>
                <a:ea typeface="Segoe UI Emoji" panose="020B0502040204020203" pitchFamily="34" charset="0"/>
              </a:rPr>
              <a:t>TO HELP YOU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53629C-A500-4819-AB1D-05F18BA01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633" y="0"/>
            <a:ext cx="1660010" cy="166034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FF00E5F-B90A-4EE2-915D-E8279CB9FAB9}"/>
              </a:ext>
            </a:extLst>
          </p:cNvPr>
          <p:cNvCxnSpPr>
            <a:cxnSpLocks/>
          </p:cNvCxnSpPr>
          <p:nvPr/>
        </p:nvCxnSpPr>
        <p:spPr>
          <a:xfrm>
            <a:off x="5922633" y="-12372"/>
            <a:ext cx="0" cy="401324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4" name="Image 33">
            <a:extLst>
              <a:ext uri="{FF2B5EF4-FFF2-40B4-BE49-F238E27FC236}">
                <a16:creationId xmlns:a16="http://schemas.microsoft.com/office/drawing/2014/main" id="{821E22B7-3547-4531-9205-7605AB39C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279" y="1722775"/>
            <a:ext cx="3160164" cy="224395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C0967C-8CB9-4582-A378-1D7A5C278787}"/>
              </a:ext>
            </a:extLst>
          </p:cNvPr>
          <p:cNvSpPr/>
          <p:nvPr/>
        </p:nvSpPr>
        <p:spPr>
          <a:xfrm>
            <a:off x="1331767" y="2800500"/>
            <a:ext cx="1629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5113"/>
            <a:r>
              <a:rPr lang="fr-FR" sz="2400" b="1" dirty="0" err="1">
                <a:latin typeface="Gotham Condensed Light" pitchFamily="50" charset="0"/>
              </a:rPr>
              <a:t>Ref</a:t>
            </a:r>
            <a:r>
              <a:rPr lang="fr-FR" sz="2400" b="1" dirty="0">
                <a:latin typeface="Gotham Condensed Light" pitchFamily="50" charset="0"/>
              </a:rPr>
              <a:t> :  99147E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F0188-9720-48C7-9F2F-3B67C6F9CAD8}"/>
              </a:ext>
            </a:extLst>
          </p:cNvPr>
          <p:cNvSpPr/>
          <p:nvPr/>
        </p:nvSpPr>
        <p:spPr>
          <a:xfrm>
            <a:off x="2632749" y="4036262"/>
            <a:ext cx="64091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otham Condensed Light" pitchFamily="50" charset="0"/>
              </a:rPr>
              <a:t>For any order of 300€ minimum, delivered </a:t>
            </a:r>
            <a:r>
              <a:rPr lang="en-US" sz="2400" b="1" u="sng" dirty="0">
                <a:latin typeface="Gotham Condensed Light" pitchFamily="50" charset="0"/>
              </a:rPr>
              <a:t>from March 2 to April 30, 2020 (delivery dates), </a:t>
            </a:r>
            <a:r>
              <a:rPr lang="en-US" sz="2400" dirty="0">
                <a:latin typeface="Gotham Condensed Light" pitchFamily="50" charset="0"/>
              </a:rPr>
              <a:t>the customer benefits from : A box of 20 burlap bags, 30x 40 cm, with free Exacompta logo=&gt; To be added in the order: Ref 14007E</a:t>
            </a:r>
            <a:endParaRPr lang="fr-FR" sz="2400" dirty="0">
              <a:latin typeface="Gotham Condensed Light" pitchFamily="50" charset="0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F5B94100-E4CA-4496-9F20-3C5FA128966B}"/>
              </a:ext>
            </a:extLst>
          </p:cNvPr>
          <p:cNvGrpSpPr/>
          <p:nvPr/>
        </p:nvGrpSpPr>
        <p:grpSpPr>
          <a:xfrm>
            <a:off x="674266" y="4189657"/>
            <a:ext cx="1793140" cy="1961227"/>
            <a:chOff x="9014603" y="2165229"/>
            <a:chExt cx="1743799" cy="1932318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9584A18F-F71E-49D1-86C9-084D7A109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0330" t="27233" r="81816" b="41824"/>
            <a:stretch/>
          </p:blipFill>
          <p:spPr>
            <a:xfrm>
              <a:off x="9014603" y="2165229"/>
              <a:ext cx="1743799" cy="1932318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89CC4CF7-4B1E-4F18-9B54-D15A7D62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814" b="97881" l="0" r="100000">
                          <a14:foregroundMark x1="43145" y1="8686" x2="43145" y2="8686"/>
                          <a14:foregroundMark x1="42944" y1="26483" x2="42944" y2="26483"/>
                          <a14:foregroundMark x1="51613" y1="46822" x2="51613" y2="46822"/>
                          <a14:foregroundMark x1="70161" y1="46398" x2="70161" y2="46398"/>
                          <a14:foregroundMark x1="71774" y1="35381" x2="71774" y2="35381"/>
                          <a14:foregroundMark x1="69355" y1="24788" x2="69355" y2="24788"/>
                          <a14:foregroundMark x1="69355" y1="26059" x2="69355" y2="26059"/>
                          <a14:foregroundMark x1="4637" y1="79873" x2="4637" y2="79873"/>
                          <a14:foregroundMark x1="17339" y1="87924" x2="17339" y2="87924"/>
                          <a14:foregroundMark x1="31452" y1="88771" x2="31452" y2="88771"/>
                          <a14:foregroundMark x1="37097" y1="87076" x2="37097" y2="87076"/>
                          <a14:foregroundMark x1="47177" y1="87500" x2="47177" y2="87500"/>
                          <a14:foregroundMark x1="60887" y1="87924" x2="60887" y2="87924"/>
                          <a14:foregroundMark x1="75605" y1="87500" x2="75605" y2="87500"/>
                          <a14:foregroundMark x1="86492" y1="85593" x2="86492" y2="85593"/>
                          <a14:foregroundMark x1="94960" y1="83051" x2="94960" y2="83051"/>
                          <a14:foregroundMark x1="51210" y1="68432" x2="51210" y2="68432"/>
                          <a14:foregroundMark x1="47984" y1="56144" x2="47984" y2="56144"/>
                          <a14:backgroundMark x1="29032" y1="88771" x2="29032" y2="88771"/>
                          <a14:backgroundMark x1="77823" y1="84746" x2="77823" y2="84746"/>
                          <a14:backgroundMark x1="94556" y1="88347" x2="94556" y2="883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030" y="2893848"/>
              <a:ext cx="835570" cy="795139"/>
            </a:xfrm>
            <a:prstGeom prst="rect">
              <a:avLst/>
            </a:prstGeom>
            <a:scene3d>
              <a:camera prst="isometricOffAxis1Right">
                <a:rot lat="600000" lon="19800000" rev="0"/>
              </a:camera>
              <a:lightRig rig="threePt" dir="t"/>
            </a:scene3d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DBD0680B-090E-47AA-82C9-AD9593F0E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315" b="45000" l="13047" r="16146">
                          <a14:backgroundMark x1="14661" y1="33981" x2="14661" y2="33981"/>
                          <a14:backgroundMark x1="14349" y1="30556" x2="14792" y2="41296"/>
                          <a14:backgroundMark x1="15573" y1="31111" x2="15313" y2="38241"/>
                        </a14:backgroundRemoval>
                      </a14:imgEffect>
                    </a14:imgLayer>
                  </a14:imgProps>
                </a:ext>
              </a:extLst>
            </a:blip>
            <a:srcRect l="13029" t="27233" r="83482" b="54970"/>
            <a:stretch/>
          </p:blipFill>
          <p:spPr>
            <a:xfrm>
              <a:off x="9613900" y="2184755"/>
              <a:ext cx="774700" cy="1111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18563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</TotalTime>
  <Words>460</Words>
  <Application>Microsoft Office PowerPoint</Application>
  <PresentationFormat>A4 (210x297 mm)</PresentationFormat>
  <Paragraphs>41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Gotham Black</vt:lpstr>
      <vt:lpstr>Gotham Condensed Light</vt:lpstr>
      <vt:lpstr>Thème Office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CHARLES, Stéphanie</dc:creator>
  <cp:lastModifiedBy>Szapár András</cp:lastModifiedBy>
  <cp:revision>52</cp:revision>
  <dcterms:created xsi:type="dcterms:W3CDTF">2019-12-12T11:12:49Z</dcterms:created>
  <dcterms:modified xsi:type="dcterms:W3CDTF">2020-01-07T09:01:55Z</dcterms:modified>
</cp:coreProperties>
</file>